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1" r:id="rId6"/>
    <p:sldId id="260" r:id="rId7"/>
    <p:sldId id="264" r:id="rId8"/>
    <p:sldId id="268" r:id="rId9"/>
    <p:sldId id="263" r:id="rId10"/>
    <p:sldId id="269" r:id="rId11"/>
    <p:sldId id="270" r:id="rId12"/>
    <p:sldId id="281" r:id="rId13"/>
    <p:sldId id="271" r:id="rId14"/>
    <p:sldId id="272" r:id="rId15"/>
    <p:sldId id="273" r:id="rId16"/>
    <p:sldId id="274" r:id="rId17"/>
    <p:sldId id="276" r:id="rId18"/>
    <p:sldId id="282" r:id="rId19"/>
    <p:sldId id="283" r:id="rId20"/>
    <p:sldId id="275" r:id="rId21"/>
    <p:sldId id="277" r:id="rId22"/>
    <p:sldId id="284" r:id="rId23"/>
    <p:sldId id="278" r:id="rId24"/>
    <p:sldId id="279" r:id="rId25"/>
    <p:sldId id="259" r:id="rId26"/>
    <p:sldId id="280" r:id="rId27"/>
    <p:sldId id="26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030A0"/>
    <a:srgbClr val="00B0F0"/>
    <a:srgbClr val="0070C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DBEFD-5727-4E58-8047-5D983955EDD4}" v="23" dt="2020-04-23T11:41:46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415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17B464-AA26-4698-BF77-92B13193E82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1339F6-7B98-42CC-AAD0-CFEF1B28AA64}">
      <dgm:prSet/>
      <dgm:spPr/>
      <dgm:t>
        <a:bodyPr/>
        <a:lstStyle/>
        <a:p>
          <a:r>
            <a:rPr lang="en-US" dirty="0"/>
            <a:t>Development of low-cost IoT enabled multiparameter sensor (5 WQ parameters)</a:t>
          </a:r>
        </a:p>
      </dgm:t>
    </dgm:pt>
    <dgm:pt modelId="{8049E37B-EB8C-4485-BA48-31B402E5812F}" type="parTrans" cxnId="{72A59032-3A21-4730-B988-CB603C4F9F66}">
      <dgm:prSet/>
      <dgm:spPr/>
      <dgm:t>
        <a:bodyPr/>
        <a:lstStyle/>
        <a:p>
          <a:endParaRPr lang="en-US"/>
        </a:p>
      </dgm:t>
    </dgm:pt>
    <dgm:pt modelId="{C775E2D5-B437-46E8-B4EE-C8CAD5A57404}" type="sibTrans" cxnId="{72A59032-3A21-4730-B988-CB603C4F9F66}">
      <dgm:prSet/>
      <dgm:spPr/>
      <dgm:t>
        <a:bodyPr/>
        <a:lstStyle/>
        <a:p>
          <a:endParaRPr lang="en-US"/>
        </a:p>
      </dgm:t>
    </dgm:pt>
    <dgm:pt modelId="{9BD4A01A-23C9-4F5B-A0EF-B2CE6921BE40}">
      <dgm:prSet/>
      <dgm:spPr/>
      <dgm:t>
        <a:bodyPr/>
        <a:lstStyle/>
        <a:p>
          <a:r>
            <a:rPr lang="en-US" dirty="0"/>
            <a:t>Sensor calibration </a:t>
          </a:r>
        </a:p>
      </dgm:t>
    </dgm:pt>
    <dgm:pt modelId="{35CDE320-B3A0-4AF0-A0AE-F60E980CB13D}" type="parTrans" cxnId="{E3BCBE2E-AE90-43BC-B143-A010EB59A12E}">
      <dgm:prSet/>
      <dgm:spPr/>
      <dgm:t>
        <a:bodyPr/>
        <a:lstStyle/>
        <a:p>
          <a:endParaRPr lang="en-US"/>
        </a:p>
      </dgm:t>
    </dgm:pt>
    <dgm:pt modelId="{9E60BA70-A532-4DF3-B03F-E316BD097085}" type="sibTrans" cxnId="{E3BCBE2E-AE90-43BC-B143-A010EB59A12E}">
      <dgm:prSet/>
      <dgm:spPr/>
      <dgm:t>
        <a:bodyPr/>
        <a:lstStyle/>
        <a:p>
          <a:endParaRPr lang="en-US"/>
        </a:p>
      </dgm:t>
    </dgm:pt>
    <dgm:pt modelId="{8BA5982B-C2A1-426F-9F35-69CA875B6576}">
      <dgm:prSet/>
      <dgm:spPr/>
      <dgm:t>
        <a:bodyPr/>
        <a:lstStyle/>
        <a:p>
          <a:r>
            <a:rPr lang="en-US" dirty="0"/>
            <a:t>Develop chlorophyll-a soft sensor</a:t>
          </a:r>
        </a:p>
      </dgm:t>
    </dgm:pt>
    <dgm:pt modelId="{1037D213-D0CC-4488-BA23-344DBCB3B83A}" type="parTrans" cxnId="{8708C4C3-6A69-401D-827F-0B3BD4CE9F2E}">
      <dgm:prSet/>
      <dgm:spPr/>
      <dgm:t>
        <a:bodyPr/>
        <a:lstStyle/>
        <a:p>
          <a:endParaRPr lang="en-US"/>
        </a:p>
      </dgm:t>
    </dgm:pt>
    <dgm:pt modelId="{4B1C1C20-16FB-457D-9D38-8068E022A6F8}" type="sibTrans" cxnId="{8708C4C3-6A69-401D-827F-0B3BD4CE9F2E}">
      <dgm:prSet/>
      <dgm:spPr/>
      <dgm:t>
        <a:bodyPr/>
        <a:lstStyle/>
        <a:p>
          <a:endParaRPr lang="en-US"/>
        </a:p>
      </dgm:t>
    </dgm:pt>
    <dgm:pt modelId="{09F8DE85-A4A7-47B7-87B2-F149B300EB6B}">
      <dgm:prSet/>
      <dgm:spPr/>
      <dgm:t>
        <a:bodyPr/>
        <a:lstStyle/>
        <a:p>
          <a:r>
            <a:rPr lang="en-US" dirty="0"/>
            <a:t>Testing and Evaluation</a:t>
          </a:r>
        </a:p>
      </dgm:t>
    </dgm:pt>
    <dgm:pt modelId="{A825CC3E-9E2B-4328-A880-86780990EB6D}" type="parTrans" cxnId="{F4755696-98BD-4439-B978-37F271EBEF4E}">
      <dgm:prSet/>
      <dgm:spPr/>
      <dgm:t>
        <a:bodyPr/>
        <a:lstStyle/>
        <a:p>
          <a:endParaRPr lang="en-US"/>
        </a:p>
      </dgm:t>
    </dgm:pt>
    <dgm:pt modelId="{9D25912A-E28C-41D6-9D68-1118A28F1C99}" type="sibTrans" cxnId="{F4755696-98BD-4439-B978-37F271EBEF4E}">
      <dgm:prSet/>
      <dgm:spPr/>
      <dgm:t>
        <a:bodyPr/>
        <a:lstStyle/>
        <a:p>
          <a:endParaRPr lang="en-US"/>
        </a:p>
      </dgm:t>
    </dgm:pt>
    <dgm:pt modelId="{8F94906B-5E84-4608-838B-67403CC504E9}" type="pres">
      <dgm:prSet presAssocID="{FF17B464-AA26-4698-BF77-92B13193E82F}" presName="root" presStyleCnt="0">
        <dgm:presLayoutVars>
          <dgm:dir/>
          <dgm:resizeHandles val="exact"/>
        </dgm:presLayoutVars>
      </dgm:prSet>
      <dgm:spPr/>
    </dgm:pt>
    <dgm:pt modelId="{7BEDF25C-1F77-4520-A3F3-A995F9D0A93C}" type="pres">
      <dgm:prSet presAssocID="{451339F6-7B98-42CC-AAD0-CFEF1B28AA64}" presName="compNode" presStyleCnt="0"/>
      <dgm:spPr/>
    </dgm:pt>
    <dgm:pt modelId="{3BDBBDE5-CFE4-426E-AECD-5523D5C57A9A}" type="pres">
      <dgm:prSet presAssocID="{451339F6-7B98-42CC-AAD0-CFEF1B28AA64}" presName="bgRect" presStyleLbl="bgShp" presStyleIdx="0" presStyleCnt="4"/>
      <dgm:spPr/>
    </dgm:pt>
    <dgm:pt modelId="{F955A90D-408A-476D-B86A-601E6159F369}" type="pres">
      <dgm:prSet presAssocID="{451339F6-7B98-42CC-AAD0-CFEF1B28AA6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61E5276-58FB-4C86-95EA-EB8A08505342}" type="pres">
      <dgm:prSet presAssocID="{451339F6-7B98-42CC-AAD0-CFEF1B28AA64}" presName="spaceRect" presStyleCnt="0"/>
      <dgm:spPr/>
    </dgm:pt>
    <dgm:pt modelId="{D298A280-10F1-4FF4-AD8C-316A6F775535}" type="pres">
      <dgm:prSet presAssocID="{451339F6-7B98-42CC-AAD0-CFEF1B28AA64}" presName="parTx" presStyleLbl="revTx" presStyleIdx="0" presStyleCnt="4">
        <dgm:presLayoutVars>
          <dgm:chMax val="0"/>
          <dgm:chPref val="0"/>
        </dgm:presLayoutVars>
      </dgm:prSet>
      <dgm:spPr/>
    </dgm:pt>
    <dgm:pt modelId="{A06A1C6D-3462-40A7-B7EE-8C4D49E38CAE}" type="pres">
      <dgm:prSet presAssocID="{C775E2D5-B437-46E8-B4EE-C8CAD5A57404}" presName="sibTrans" presStyleCnt="0"/>
      <dgm:spPr/>
    </dgm:pt>
    <dgm:pt modelId="{BC681D1F-EA29-4508-A803-32A77A58D886}" type="pres">
      <dgm:prSet presAssocID="{9BD4A01A-23C9-4F5B-A0EF-B2CE6921BE40}" presName="compNode" presStyleCnt="0"/>
      <dgm:spPr/>
    </dgm:pt>
    <dgm:pt modelId="{F2F60348-1F29-494A-877B-5FF0B52421A0}" type="pres">
      <dgm:prSet presAssocID="{9BD4A01A-23C9-4F5B-A0EF-B2CE6921BE40}" presName="bgRect" presStyleLbl="bgShp" presStyleIdx="1" presStyleCnt="4"/>
      <dgm:spPr/>
    </dgm:pt>
    <dgm:pt modelId="{D0E069DD-2C95-421D-8121-1AC501ED421C}" type="pres">
      <dgm:prSet presAssocID="{9BD4A01A-23C9-4F5B-A0EF-B2CE6921BE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BE31FA46-9BE9-49AC-8CE4-9DC7C0B058D5}" type="pres">
      <dgm:prSet presAssocID="{9BD4A01A-23C9-4F5B-A0EF-B2CE6921BE40}" presName="spaceRect" presStyleCnt="0"/>
      <dgm:spPr/>
    </dgm:pt>
    <dgm:pt modelId="{5FFD0027-D9AC-494C-B4DA-48DCCE2BAD45}" type="pres">
      <dgm:prSet presAssocID="{9BD4A01A-23C9-4F5B-A0EF-B2CE6921BE40}" presName="parTx" presStyleLbl="revTx" presStyleIdx="1" presStyleCnt="4">
        <dgm:presLayoutVars>
          <dgm:chMax val="0"/>
          <dgm:chPref val="0"/>
        </dgm:presLayoutVars>
      </dgm:prSet>
      <dgm:spPr/>
    </dgm:pt>
    <dgm:pt modelId="{68BC31B3-25E3-4F69-AA66-2EC6E06BADE7}" type="pres">
      <dgm:prSet presAssocID="{9E60BA70-A532-4DF3-B03F-E316BD097085}" presName="sibTrans" presStyleCnt="0"/>
      <dgm:spPr/>
    </dgm:pt>
    <dgm:pt modelId="{0C2FC03D-B95A-444D-9648-C066A3A94CB1}" type="pres">
      <dgm:prSet presAssocID="{8BA5982B-C2A1-426F-9F35-69CA875B6576}" presName="compNode" presStyleCnt="0"/>
      <dgm:spPr/>
    </dgm:pt>
    <dgm:pt modelId="{9AD1025B-DEA9-4945-BF8B-4668A8E4122A}" type="pres">
      <dgm:prSet presAssocID="{8BA5982B-C2A1-426F-9F35-69CA875B6576}" presName="bgRect" presStyleLbl="bgShp" presStyleIdx="2" presStyleCnt="4"/>
      <dgm:spPr/>
    </dgm:pt>
    <dgm:pt modelId="{6217F50A-E3AE-466C-A002-A9493CA48904}" type="pres">
      <dgm:prSet presAssocID="{8BA5982B-C2A1-426F-9F35-69CA875B65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CE9D8CF-9B05-4CDD-A973-F56724B556E9}" type="pres">
      <dgm:prSet presAssocID="{8BA5982B-C2A1-426F-9F35-69CA875B6576}" presName="spaceRect" presStyleCnt="0"/>
      <dgm:spPr/>
    </dgm:pt>
    <dgm:pt modelId="{48EC2642-CA5F-42FA-8DBD-76B717BF7C86}" type="pres">
      <dgm:prSet presAssocID="{8BA5982B-C2A1-426F-9F35-69CA875B6576}" presName="parTx" presStyleLbl="revTx" presStyleIdx="2" presStyleCnt="4">
        <dgm:presLayoutVars>
          <dgm:chMax val="0"/>
          <dgm:chPref val="0"/>
        </dgm:presLayoutVars>
      </dgm:prSet>
      <dgm:spPr/>
    </dgm:pt>
    <dgm:pt modelId="{06D365BC-064B-4C88-A52D-4764A32AE02F}" type="pres">
      <dgm:prSet presAssocID="{4B1C1C20-16FB-457D-9D38-8068E022A6F8}" presName="sibTrans" presStyleCnt="0"/>
      <dgm:spPr/>
    </dgm:pt>
    <dgm:pt modelId="{A7126B21-2C46-4EED-A538-79AB44F6ACBA}" type="pres">
      <dgm:prSet presAssocID="{09F8DE85-A4A7-47B7-87B2-F149B300EB6B}" presName="compNode" presStyleCnt="0"/>
      <dgm:spPr/>
    </dgm:pt>
    <dgm:pt modelId="{1BF08E4F-52DD-45F6-BC49-36E33C5641BB}" type="pres">
      <dgm:prSet presAssocID="{09F8DE85-A4A7-47B7-87B2-F149B300EB6B}" presName="bgRect" presStyleLbl="bgShp" presStyleIdx="3" presStyleCnt="4"/>
      <dgm:spPr/>
    </dgm:pt>
    <dgm:pt modelId="{72CD50E9-16E2-40DE-872C-492DAD80FC4C}" type="pres">
      <dgm:prSet presAssocID="{09F8DE85-A4A7-47B7-87B2-F149B300EB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E9173BB3-F6C9-4613-8D64-BB61B6C2A03E}" type="pres">
      <dgm:prSet presAssocID="{09F8DE85-A4A7-47B7-87B2-F149B300EB6B}" presName="spaceRect" presStyleCnt="0"/>
      <dgm:spPr/>
    </dgm:pt>
    <dgm:pt modelId="{FDCAD24B-A674-41A8-B94C-A2DB21E0F7FE}" type="pres">
      <dgm:prSet presAssocID="{09F8DE85-A4A7-47B7-87B2-F149B300EB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3909804-3F3B-4A7F-BFA3-BE43ADAFC0C9}" type="presOf" srcId="{8BA5982B-C2A1-426F-9F35-69CA875B6576}" destId="{48EC2642-CA5F-42FA-8DBD-76B717BF7C86}" srcOrd="0" destOrd="0" presId="urn:microsoft.com/office/officeart/2018/2/layout/IconVerticalSolidList"/>
    <dgm:cxn modelId="{E3BCBE2E-AE90-43BC-B143-A010EB59A12E}" srcId="{FF17B464-AA26-4698-BF77-92B13193E82F}" destId="{9BD4A01A-23C9-4F5B-A0EF-B2CE6921BE40}" srcOrd="1" destOrd="0" parTransId="{35CDE320-B3A0-4AF0-A0AE-F60E980CB13D}" sibTransId="{9E60BA70-A532-4DF3-B03F-E316BD097085}"/>
    <dgm:cxn modelId="{72A59032-3A21-4730-B988-CB603C4F9F66}" srcId="{FF17B464-AA26-4698-BF77-92B13193E82F}" destId="{451339F6-7B98-42CC-AAD0-CFEF1B28AA64}" srcOrd="0" destOrd="0" parTransId="{8049E37B-EB8C-4485-BA48-31B402E5812F}" sibTransId="{C775E2D5-B437-46E8-B4EE-C8CAD5A57404}"/>
    <dgm:cxn modelId="{C825617B-C4AC-432F-A08C-D446F211F689}" type="presOf" srcId="{FF17B464-AA26-4698-BF77-92B13193E82F}" destId="{8F94906B-5E84-4608-838B-67403CC504E9}" srcOrd="0" destOrd="0" presId="urn:microsoft.com/office/officeart/2018/2/layout/IconVerticalSolidList"/>
    <dgm:cxn modelId="{2869088F-3E5B-4B45-8945-423AE48BBC4F}" type="presOf" srcId="{451339F6-7B98-42CC-AAD0-CFEF1B28AA64}" destId="{D298A280-10F1-4FF4-AD8C-316A6F775535}" srcOrd="0" destOrd="0" presId="urn:microsoft.com/office/officeart/2018/2/layout/IconVerticalSolidList"/>
    <dgm:cxn modelId="{BEE74B90-2C54-4749-AE6D-32B2F92C5B26}" type="presOf" srcId="{09F8DE85-A4A7-47B7-87B2-F149B300EB6B}" destId="{FDCAD24B-A674-41A8-B94C-A2DB21E0F7FE}" srcOrd="0" destOrd="0" presId="urn:microsoft.com/office/officeart/2018/2/layout/IconVerticalSolidList"/>
    <dgm:cxn modelId="{F4755696-98BD-4439-B978-37F271EBEF4E}" srcId="{FF17B464-AA26-4698-BF77-92B13193E82F}" destId="{09F8DE85-A4A7-47B7-87B2-F149B300EB6B}" srcOrd="3" destOrd="0" parTransId="{A825CC3E-9E2B-4328-A880-86780990EB6D}" sibTransId="{9D25912A-E28C-41D6-9D68-1118A28F1C99}"/>
    <dgm:cxn modelId="{8708C4C3-6A69-401D-827F-0B3BD4CE9F2E}" srcId="{FF17B464-AA26-4698-BF77-92B13193E82F}" destId="{8BA5982B-C2A1-426F-9F35-69CA875B6576}" srcOrd="2" destOrd="0" parTransId="{1037D213-D0CC-4488-BA23-344DBCB3B83A}" sibTransId="{4B1C1C20-16FB-457D-9D38-8068E022A6F8}"/>
    <dgm:cxn modelId="{4ED367FC-CA54-436D-8638-75143B4D297F}" type="presOf" srcId="{9BD4A01A-23C9-4F5B-A0EF-B2CE6921BE40}" destId="{5FFD0027-D9AC-494C-B4DA-48DCCE2BAD45}" srcOrd="0" destOrd="0" presId="urn:microsoft.com/office/officeart/2018/2/layout/IconVerticalSolidList"/>
    <dgm:cxn modelId="{020B01F3-926E-40C6-9A99-1EF39D63E3F5}" type="presParOf" srcId="{8F94906B-5E84-4608-838B-67403CC504E9}" destId="{7BEDF25C-1F77-4520-A3F3-A995F9D0A93C}" srcOrd="0" destOrd="0" presId="urn:microsoft.com/office/officeart/2018/2/layout/IconVerticalSolidList"/>
    <dgm:cxn modelId="{7F30C739-ADA9-4D8C-AFCE-22A7FBFF7033}" type="presParOf" srcId="{7BEDF25C-1F77-4520-A3F3-A995F9D0A93C}" destId="{3BDBBDE5-CFE4-426E-AECD-5523D5C57A9A}" srcOrd="0" destOrd="0" presId="urn:microsoft.com/office/officeart/2018/2/layout/IconVerticalSolidList"/>
    <dgm:cxn modelId="{C52F8D9B-E35B-4F3B-AD61-206306B56501}" type="presParOf" srcId="{7BEDF25C-1F77-4520-A3F3-A995F9D0A93C}" destId="{F955A90D-408A-476D-B86A-601E6159F369}" srcOrd="1" destOrd="0" presId="urn:microsoft.com/office/officeart/2018/2/layout/IconVerticalSolidList"/>
    <dgm:cxn modelId="{69AF1BA9-D68C-4193-9C44-10212E9421B8}" type="presParOf" srcId="{7BEDF25C-1F77-4520-A3F3-A995F9D0A93C}" destId="{D61E5276-58FB-4C86-95EA-EB8A08505342}" srcOrd="2" destOrd="0" presId="urn:microsoft.com/office/officeart/2018/2/layout/IconVerticalSolidList"/>
    <dgm:cxn modelId="{F4E3DEAD-9811-4609-9353-7B3488ABBEDF}" type="presParOf" srcId="{7BEDF25C-1F77-4520-A3F3-A995F9D0A93C}" destId="{D298A280-10F1-4FF4-AD8C-316A6F775535}" srcOrd="3" destOrd="0" presId="urn:microsoft.com/office/officeart/2018/2/layout/IconVerticalSolidList"/>
    <dgm:cxn modelId="{7ED452E7-B48F-4D9A-BA71-B76598F8FEF9}" type="presParOf" srcId="{8F94906B-5E84-4608-838B-67403CC504E9}" destId="{A06A1C6D-3462-40A7-B7EE-8C4D49E38CAE}" srcOrd="1" destOrd="0" presId="urn:microsoft.com/office/officeart/2018/2/layout/IconVerticalSolidList"/>
    <dgm:cxn modelId="{838B64C9-08E0-4145-984E-8A1CD4D08699}" type="presParOf" srcId="{8F94906B-5E84-4608-838B-67403CC504E9}" destId="{BC681D1F-EA29-4508-A803-32A77A58D886}" srcOrd="2" destOrd="0" presId="urn:microsoft.com/office/officeart/2018/2/layout/IconVerticalSolidList"/>
    <dgm:cxn modelId="{40F8F979-5771-4198-9D00-C340027E6932}" type="presParOf" srcId="{BC681D1F-EA29-4508-A803-32A77A58D886}" destId="{F2F60348-1F29-494A-877B-5FF0B52421A0}" srcOrd="0" destOrd="0" presId="urn:microsoft.com/office/officeart/2018/2/layout/IconVerticalSolidList"/>
    <dgm:cxn modelId="{2E8A747F-16A4-4A9A-B45A-F848889DE6CE}" type="presParOf" srcId="{BC681D1F-EA29-4508-A803-32A77A58D886}" destId="{D0E069DD-2C95-421D-8121-1AC501ED421C}" srcOrd="1" destOrd="0" presId="urn:microsoft.com/office/officeart/2018/2/layout/IconVerticalSolidList"/>
    <dgm:cxn modelId="{50A3846A-3BB3-47A5-8A74-93B616AC2E5C}" type="presParOf" srcId="{BC681D1F-EA29-4508-A803-32A77A58D886}" destId="{BE31FA46-9BE9-49AC-8CE4-9DC7C0B058D5}" srcOrd="2" destOrd="0" presId="urn:microsoft.com/office/officeart/2018/2/layout/IconVerticalSolidList"/>
    <dgm:cxn modelId="{FEBFD016-2D73-4031-A5A1-F502A04D15B2}" type="presParOf" srcId="{BC681D1F-EA29-4508-A803-32A77A58D886}" destId="{5FFD0027-D9AC-494C-B4DA-48DCCE2BAD45}" srcOrd="3" destOrd="0" presId="urn:microsoft.com/office/officeart/2018/2/layout/IconVerticalSolidList"/>
    <dgm:cxn modelId="{5E951E23-CE5E-4E4B-B33A-CFBD2A267A05}" type="presParOf" srcId="{8F94906B-5E84-4608-838B-67403CC504E9}" destId="{68BC31B3-25E3-4F69-AA66-2EC6E06BADE7}" srcOrd="3" destOrd="0" presId="urn:microsoft.com/office/officeart/2018/2/layout/IconVerticalSolidList"/>
    <dgm:cxn modelId="{5F3182F3-5CAF-4EC1-A0FB-63F5757DAC74}" type="presParOf" srcId="{8F94906B-5E84-4608-838B-67403CC504E9}" destId="{0C2FC03D-B95A-444D-9648-C066A3A94CB1}" srcOrd="4" destOrd="0" presId="urn:microsoft.com/office/officeart/2018/2/layout/IconVerticalSolidList"/>
    <dgm:cxn modelId="{4F07481B-9D2C-4DF3-88C3-315A268869FE}" type="presParOf" srcId="{0C2FC03D-B95A-444D-9648-C066A3A94CB1}" destId="{9AD1025B-DEA9-4945-BF8B-4668A8E4122A}" srcOrd="0" destOrd="0" presId="urn:microsoft.com/office/officeart/2018/2/layout/IconVerticalSolidList"/>
    <dgm:cxn modelId="{BCEA7067-5476-4E1F-A16B-502DFB2F747E}" type="presParOf" srcId="{0C2FC03D-B95A-444D-9648-C066A3A94CB1}" destId="{6217F50A-E3AE-466C-A002-A9493CA48904}" srcOrd="1" destOrd="0" presId="urn:microsoft.com/office/officeart/2018/2/layout/IconVerticalSolidList"/>
    <dgm:cxn modelId="{1BEBD7D4-9F99-4B69-95BA-9951E911E6BC}" type="presParOf" srcId="{0C2FC03D-B95A-444D-9648-C066A3A94CB1}" destId="{0CE9D8CF-9B05-4CDD-A973-F56724B556E9}" srcOrd="2" destOrd="0" presId="urn:microsoft.com/office/officeart/2018/2/layout/IconVerticalSolidList"/>
    <dgm:cxn modelId="{42988CDE-55F6-4E47-850C-BB122BD13062}" type="presParOf" srcId="{0C2FC03D-B95A-444D-9648-C066A3A94CB1}" destId="{48EC2642-CA5F-42FA-8DBD-76B717BF7C86}" srcOrd="3" destOrd="0" presId="urn:microsoft.com/office/officeart/2018/2/layout/IconVerticalSolidList"/>
    <dgm:cxn modelId="{D4926339-9E58-40B6-8807-AEE6B1B6DB23}" type="presParOf" srcId="{8F94906B-5E84-4608-838B-67403CC504E9}" destId="{06D365BC-064B-4C88-A52D-4764A32AE02F}" srcOrd="5" destOrd="0" presId="urn:microsoft.com/office/officeart/2018/2/layout/IconVerticalSolidList"/>
    <dgm:cxn modelId="{C035F962-E545-4854-9FB4-5CB871DECA73}" type="presParOf" srcId="{8F94906B-5E84-4608-838B-67403CC504E9}" destId="{A7126B21-2C46-4EED-A538-79AB44F6ACBA}" srcOrd="6" destOrd="0" presId="urn:microsoft.com/office/officeart/2018/2/layout/IconVerticalSolidList"/>
    <dgm:cxn modelId="{773479C6-F63E-4D04-B88E-1C180334E3C3}" type="presParOf" srcId="{A7126B21-2C46-4EED-A538-79AB44F6ACBA}" destId="{1BF08E4F-52DD-45F6-BC49-36E33C5641BB}" srcOrd="0" destOrd="0" presId="urn:microsoft.com/office/officeart/2018/2/layout/IconVerticalSolidList"/>
    <dgm:cxn modelId="{A5A5F6ED-8E67-4FED-88E7-BF42B10C7B13}" type="presParOf" srcId="{A7126B21-2C46-4EED-A538-79AB44F6ACBA}" destId="{72CD50E9-16E2-40DE-872C-492DAD80FC4C}" srcOrd="1" destOrd="0" presId="urn:microsoft.com/office/officeart/2018/2/layout/IconVerticalSolidList"/>
    <dgm:cxn modelId="{9E9D49CA-73F4-4F83-8C56-CC42E1AFBCE3}" type="presParOf" srcId="{A7126B21-2C46-4EED-A538-79AB44F6ACBA}" destId="{E9173BB3-F6C9-4613-8D64-BB61B6C2A03E}" srcOrd="2" destOrd="0" presId="urn:microsoft.com/office/officeart/2018/2/layout/IconVerticalSolidList"/>
    <dgm:cxn modelId="{678A84F8-21C6-4452-9100-F193562DCB20}" type="presParOf" srcId="{A7126B21-2C46-4EED-A538-79AB44F6ACBA}" destId="{FDCAD24B-A674-41A8-B94C-A2DB21E0F7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BBDE5-CFE4-426E-AECD-5523D5C57A9A}">
      <dsp:nvSpPr>
        <dsp:cNvPr id="0" name=""/>
        <dsp:cNvSpPr/>
      </dsp:nvSpPr>
      <dsp:spPr>
        <a:xfrm>
          <a:off x="0" y="2330"/>
          <a:ext cx="7467304" cy="11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55A90D-408A-476D-B86A-601E6159F369}">
      <dsp:nvSpPr>
        <dsp:cNvPr id="0" name=""/>
        <dsp:cNvSpPr/>
      </dsp:nvSpPr>
      <dsp:spPr>
        <a:xfrm>
          <a:off x="357281" y="268076"/>
          <a:ext cx="649602" cy="6496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8A280-10F1-4FF4-AD8C-316A6F775535}">
      <dsp:nvSpPr>
        <dsp:cNvPr id="0" name=""/>
        <dsp:cNvSpPr/>
      </dsp:nvSpPr>
      <dsp:spPr>
        <a:xfrm>
          <a:off x="1364165" y="2330"/>
          <a:ext cx="6103138" cy="11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99" tIns="124999" rIns="124999" bIns="1249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Development of low-cost IoT enabled multiparameter sensor (5 WQ parameters)</a:t>
          </a:r>
        </a:p>
      </dsp:txBody>
      <dsp:txXfrm>
        <a:off x="1364165" y="2330"/>
        <a:ext cx="6103138" cy="1181095"/>
      </dsp:txXfrm>
    </dsp:sp>
    <dsp:sp modelId="{F2F60348-1F29-494A-877B-5FF0B52421A0}">
      <dsp:nvSpPr>
        <dsp:cNvPr id="0" name=""/>
        <dsp:cNvSpPr/>
      </dsp:nvSpPr>
      <dsp:spPr>
        <a:xfrm>
          <a:off x="0" y="1478699"/>
          <a:ext cx="7467304" cy="11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69DD-2C95-421D-8121-1AC501ED421C}">
      <dsp:nvSpPr>
        <dsp:cNvPr id="0" name=""/>
        <dsp:cNvSpPr/>
      </dsp:nvSpPr>
      <dsp:spPr>
        <a:xfrm>
          <a:off x="357281" y="1744446"/>
          <a:ext cx="649602" cy="649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D0027-D9AC-494C-B4DA-48DCCE2BAD45}">
      <dsp:nvSpPr>
        <dsp:cNvPr id="0" name=""/>
        <dsp:cNvSpPr/>
      </dsp:nvSpPr>
      <dsp:spPr>
        <a:xfrm>
          <a:off x="1364165" y="1478699"/>
          <a:ext cx="6103138" cy="11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99" tIns="124999" rIns="124999" bIns="1249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Sensor calibration </a:t>
          </a:r>
        </a:p>
      </dsp:txBody>
      <dsp:txXfrm>
        <a:off x="1364165" y="1478699"/>
        <a:ext cx="6103138" cy="1181095"/>
      </dsp:txXfrm>
    </dsp:sp>
    <dsp:sp modelId="{9AD1025B-DEA9-4945-BF8B-4668A8E4122A}">
      <dsp:nvSpPr>
        <dsp:cNvPr id="0" name=""/>
        <dsp:cNvSpPr/>
      </dsp:nvSpPr>
      <dsp:spPr>
        <a:xfrm>
          <a:off x="0" y="2955068"/>
          <a:ext cx="7467304" cy="11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17F50A-E3AE-466C-A002-A9493CA48904}">
      <dsp:nvSpPr>
        <dsp:cNvPr id="0" name=""/>
        <dsp:cNvSpPr/>
      </dsp:nvSpPr>
      <dsp:spPr>
        <a:xfrm>
          <a:off x="357281" y="3220815"/>
          <a:ext cx="649602" cy="6496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C2642-CA5F-42FA-8DBD-76B717BF7C86}">
      <dsp:nvSpPr>
        <dsp:cNvPr id="0" name=""/>
        <dsp:cNvSpPr/>
      </dsp:nvSpPr>
      <dsp:spPr>
        <a:xfrm>
          <a:off x="1364165" y="2955068"/>
          <a:ext cx="6103138" cy="11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99" tIns="124999" rIns="124999" bIns="1249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 chlorophyll-a soft sensor</a:t>
          </a:r>
        </a:p>
      </dsp:txBody>
      <dsp:txXfrm>
        <a:off x="1364165" y="2955068"/>
        <a:ext cx="6103138" cy="1181095"/>
      </dsp:txXfrm>
    </dsp:sp>
    <dsp:sp modelId="{1BF08E4F-52DD-45F6-BC49-36E33C5641BB}">
      <dsp:nvSpPr>
        <dsp:cNvPr id="0" name=""/>
        <dsp:cNvSpPr/>
      </dsp:nvSpPr>
      <dsp:spPr>
        <a:xfrm>
          <a:off x="0" y="4431438"/>
          <a:ext cx="7467304" cy="11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D50E9-16E2-40DE-872C-492DAD80FC4C}">
      <dsp:nvSpPr>
        <dsp:cNvPr id="0" name=""/>
        <dsp:cNvSpPr/>
      </dsp:nvSpPr>
      <dsp:spPr>
        <a:xfrm>
          <a:off x="357281" y="4697184"/>
          <a:ext cx="649602" cy="6496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AD24B-A674-41A8-B94C-A2DB21E0F7FE}">
      <dsp:nvSpPr>
        <dsp:cNvPr id="0" name=""/>
        <dsp:cNvSpPr/>
      </dsp:nvSpPr>
      <dsp:spPr>
        <a:xfrm>
          <a:off x="1364165" y="4431438"/>
          <a:ext cx="6103138" cy="11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99" tIns="124999" rIns="124999" bIns="1249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Testing and Evaluation</a:t>
          </a:r>
        </a:p>
      </dsp:txBody>
      <dsp:txXfrm>
        <a:off x="1364165" y="4431438"/>
        <a:ext cx="6103138" cy="1181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9263-8DF9-4907-970E-1CFD040DC73A}" type="datetimeFigureOut">
              <a:rPr lang="en-US" smtClean="0"/>
              <a:t>16-Jul-20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E485-B3C6-4830-BBC8-C6E008BDD6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0B412-7BFF-46C7-AB5E-DE35F66C9933}" type="datetimeFigureOut">
              <a:rPr lang="en-US" noProof="0" smtClean="0"/>
              <a:t>16-Jul-20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ACE04-E13C-4837-B6DD-B388E7CAA05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1197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40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524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267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9965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15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5446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EC3859-C800-4EA0-A0F4-0A35ADC499AB}" type="datetime1">
              <a:rPr lang="en-US" noProof="0" smtClean="0"/>
              <a:t>16-Jul-20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634818" y="6413077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8559" y="254124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628602"/>
            <a:ext cx="5445369" cy="442601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Background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5" y="1554479"/>
            <a:ext cx="5445370" cy="48824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rPr lang="en-MY" sz="1800" dirty="0"/>
              <a:t>About 60% of Malaysian lakes suffer from </a:t>
            </a:r>
            <a:r>
              <a:rPr lang="en-MY" sz="1800" b="1" dirty="0">
                <a:solidFill>
                  <a:srgbClr val="0070C0"/>
                </a:solidFill>
              </a:rPr>
              <a:t>Eutrophication</a:t>
            </a:r>
            <a:r>
              <a:rPr lang="en-MY" sz="1800" dirty="0"/>
              <a:t> </a:t>
            </a:r>
          </a:p>
          <a:p>
            <a:r>
              <a:rPr lang="en-MY" sz="1800" dirty="0"/>
              <a:t>Eutrophication or algal bloom is caused by excessive organic nutrients (a by product of human activities) </a:t>
            </a:r>
          </a:p>
          <a:p>
            <a:r>
              <a:rPr lang="en-MY" sz="1800" dirty="0"/>
              <a:t>For prevention, NAHRIM proposed continuous water sampling to detect degradation at early stages</a:t>
            </a:r>
          </a:p>
          <a:p>
            <a:r>
              <a:rPr lang="en-MY" sz="1800" dirty="0"/>
              <a:t>Currently, water sampling is done manually, involving expedition with boats</a:t>
            </a:r>
          </a:p>
          <a:p>
            <a:r>
              <a:rPr lang="en-MY" sz="1800" dirty="0"/>
              <a:t>Preferably done </a:t>
            </a:r>
            <a:r>
              <a:rPr lang="en-MY" sz="1800" i="1" dirty="0"/>
              <a:t>in-situ </a:t>
            </a:r>
            <a:r>
              <a:rPr lang="en-MY" sz="1800" dirty="0"/>
              <a:t>by dipping hand-held </a:t>
            </a:r>
            <a:r>
              <a:rPr lang="en-MY" sz="1800" dirty="0" err="1"/>
              <a:t>sonde</a:t>
            </a:r>
            <a:r>
              <a:rPr lang="en-MY" sz="1800" dirty="0"/>
              <a:t> into water</a:t>
            </a:r>
            <a:endParaRPr lang="en-MY" sz="1800" i="1" dirty="0"/>
          </a:p>
          <a:p>
            <a:r>
              <a:rPr lang="en-MY" sz="1800" dirty="0"/>
              <a:t>Common 5 parameters to sample include pH, temperature, conductivity, turbidity and dissolved oxygen (</a:t>
            </a:r>
            <a:r>
              <a:rPr lang="en-MY" sz="1800" dirty="0" err="1"/>
              <a:t>Koparan</a:t>
            </a:r>
            <a:r>
              <a:rPr lang="en-MY" sz="1800" dirty="0"/>
              <a:t>, 2018)</a:t>
            </a:r>
          </a:p>
          <a:p>
            <a:r>
              <a:rPr lang="en-MY" sz="1800" dirty="0"/>
              <a:t>For eutrophication, usually test in the lab for </a:t>
            </a:r>
            <a:r>
              <a:rPr lang="en-MY" sz="1800" b="1" dirty="0">
                <a:solidFill>
                  <a:srgbClr val="0070C0"/>
                </a:solidFill>
              </a:rPr>
              <a:t>Chlorophyll-a</a:t>
            </a:r>
          </a:p>
          <a:p>
            <a:endParaRPr lang="en-MY" sz="1800" dirty="0"/>
          </a:p>
          <a:p>
            <a:pPr lvl="0"/>
            <a:endParaRPr lang="en-US" noProof="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/>
              <a:t>UNIVERSITY OF MALAYA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0" y="1361521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77481" y="1361833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27813" y="418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41ABC-287D-4C4F-B6C1-A2524E6566AC}" type="datetime1">
              <a:rPr lang="en-US" noProof="0" smtClean="0"/>
              <a:t>16-Jul-20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1335261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27813" y="2027587"/>
            <a:ext cx="6556248" cy="309360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50F6C3-6895-4A89-A5EF-FBF16C2C8D1C}" type="datetime1">
              <a:rPr lang="en-US" noProof="0" smtClean="0"/>
              <a:t>16-Jul-20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aerial view bridge over water">
            <a:extLst>
              <a:ext uri="{FF2B5EF4-FFF2-40B4-BE49-F238E27FC236}">
                <a16:creationId xmlns:a16="http://schemas.microsoft.com/office/drawing/2014/main" id="{F7CD9EDC-C949-4D72-B04B-A61A03459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6221" y="1088314"/>
            <a:ext cx="7233557" cy="1782103"/>
          </a:xfrm>
        </p:spPr>
        <p:txBody>
          <a:bodyPr>
            <a:normAutofit fontScale="90000"/>
          </a:bodyPr>
          <a:lstStyle/>
          <a:p>
            <a:r>
              <a:rPr lang="en-MY" dirty="0"/>
              <a:t>IoT-enabled sensor for water quality prediction using machine learning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F7D53-1D50-48D8-B3B4-B9632324B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6221" y="4878634"/>
            <a:ext cx="7233557" cy="1397475"/>
          </a:xfrm>
        </p:spPr>
        <p:txBody>
          <a:bodyPr>
            <a:normAutofit/>
          </a:bodyPr>
          <a:lstStyle/>
          <a:p>
            <a:pPr algn="just" defTabSz="492125">
              <a:lnSpc>
                <a:spcPct val="110000"/>
              </a:lnSpc>
              <a:spcBef>
                <a:spcPts val="0"/>
              </a:spcBef>
            </a:pPr>
            <a:r>
              <a:rPr lang="en-MY" b="1" dirty="0"/>
              <a:t>Name:</a:t>
            </a:r>
            <a:r>
              <a:rPr lang="en-MY" dirty="0"/>
              <a:t>			</a:t>
            </a:r>
            <a:r>
              <a:rPr lang="en-MY" dirty="0" err="1"/>
              <a:t>Palok</a:t>
            </a:r>
            <a:r>
              <a:rPr lang="en-MY" dirty="0"/>
              <a:t> Biswas  </a:t>
            </a:r>
          </a:p>
          <a:p>
            <a:pPr algn="just" defTabSz="492125">
              <a:lnSpc>
                <a:spcPct val="110000"/>
              </a:lnSpc>
              <a:spcBef>
                <a:spcPts val="0"/>
              </a:spcBef>
            </a:pPr>
            <a:r>
              <a:rPr lang="en-MY" b="1" dirty="0"/>
              <a:t>Matric Number:</a:t>
            </a:r>
            <a:r>
              <a:rPr lang="en-MY" dirty="0"/>
              <a:t> 	WOA180016</a:t>
            </a:r>
          </a:p>
          <a:p>
            <a:pPr algn="just" defTabSz="492125">
              <a:lnSpc>
                <a:spcPct val="110000"/>
              </a:lnSpc>
              <a:spcBef>
                <a:spcPts val="0"/>
              </a:spcBef>
            </a:pPr>
            <a:r>
              <a:rPr lang="en-MY" b="1" dirty="0"/>
              <a:t>Supervisor: </a:t>
            </a:r>
            <a:r>
              <a:rPr lang="en-MY" dirty="0"/>
              <a:t>		</a:t>
            </a:r>
            <a:r>
              <a:rPr lang="en-MY" dirty="0" err="1"/>
              <a:t>Dr.</a:t>
            </a:r>
            <a:r>
              <a:rPr lang="en-MY" dirty="0"/>
              <a:t> </a:t>
            </a:r>
            <a:r>
              <a:rPr lang="en-MY" dirty="0" err="1"/>
              <a:t>Zati</a:t>
            </a:r>
            <a:r>
              <a:rPr lang="en-MY" dirty="0"/>
              <a:t> Hakim </a:t>
            </a:r>
            <a:r>
              <a:rPr lang="en-MY" dirty="0" err="1"/>
              <a:t>Azizul</a:t>
            </a:r>
            <a:r>
              <a:rPr lang="en-MY" dirty="0"/>
              <a:t> Hasan</a:t>
            </a:r>
          </a:p>
          <a:p>
            <a:pPr algn="just" defTabSz="492125">
              <a:lnSpc>
                <a:spcPct val="110000"/>
              </a:lnSpc>
              <a:spcBef>
                <a:spcPts val="0"/>
              </a:spcBef>
            </a:pPr>
            <a:r>
              <a:rPr lang="en-MY" b="1" dirty="0"/>
              <a:t>Department: </a:t>
            </a:r>
            <a:r>
              <a:rPr lang="en-MY" dirty="0"/>
              <a:t>		Artificial Intelligence, FCSIT</a:t>
            </a:r>
          </a:p>
          <a:p>
            <a:endParaRPr lang="en-MY" dirty="0"/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id="{F654E031-8DCA-47DF-9EB0-62FBBB3EF02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869344" y="581891"/>
            <a:ext cx="1010434" cy="318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14E97A-17D9-4B37-9D8A-D482D9E4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299" y="309349"/>
            <a:ext cx="7233557" cy="832077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5" name="Picture 4" descr="A view of a mountain&#10;&#10;Description automatically generated">
            <a:extLst>
              <a:ext uri="{FF2B5EF4-FFF2-40B4-BE49-F238E27FC236}">
                <a16:creationId xmlns:a16="http://schemas.microsoft.com/office/drawing/2014/main" id="{6E017C00-4802-4AB6-9D06-C55133E44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35" r="27602" b="-2"/>
          <a:stretch/>
        </p:blipFill>
        <p:spPr>
          <a:xfrm>
            <a:off x="20" y="1"/>
            <a:ext cx="4424343" cy="6858000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C58D7A5-43EC-45E5-85CB-1A861179BE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85384" y="6463207"/>
            <a:ext cx="2743200" cy="249385"/>
          </a:xfrm>
        </p:spPr>
        <p:txBody>
          <a:bodyPr/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8B0EE2B-462E-41C8-8656-B691338F5E66}"/>
              </a:ext>
            </a:extLst>
          </p:cNvPr>
          <p:cNvSpPr txBox="1">
            <a:spLocks/>
          </p:cNvSpPr>
          <p:nvPr/>
        </p:nvSpPr>
        <p:spPr>
          <a:xfrm>
            <a:off x="4686299" y="2112984"/>
            <a:ext cx="7233557" cy="3248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In-situ sampling is preferred for continuous real-time monitoring of water quality but there is no cost-effective sensor for chlorophyll-a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Chlorophyll-a can be predicted using machine learning models with 5 basic water parameters; </a:t>
            </a:r>
            <a:r>
              <a:rPr lang="en-MY" dirty="0"/>
              <a:t>pH, temperature, conductivity, turbidity and DO</a:t>
            </a:r>
          </a:p>
          <a:p>
            <a:pPr marL="0" indent="0">
              <a:buNone/>
            </a:pPr>
            <a:endParaRPr lang="en-MY" dirty="0"/>
          </a:p>
          <a:p>
            <a:pPr>
              <a:buFont typeface="Courier New" panose="02070309020205020404" pitchFamily="49" charset="0"/>
              <a:buChar char="o"/>
            </a:pPr>
            <a:r>
              <a:rPr lang="en-MY" dirty="0"/>
              <a:t>Hypothetically, IoT-enabled sensor with 5 basic water parameters will be able to effectively model chlorophyll-a concentration to determine eutrophication level at lakes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9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755374"/>
            <a:ext cx="11465168" cy="528304"/>
          </a:xfrm>
        </p:spPr>
        <p:txBody>
          <a:bodyPr/>
          <a:lstStyle/>
          <a:p>
            <a:r>
              <a:rPr lang="en-US" dirty="0"/>
              <a:t>RESEARCH MAPPING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63416" y="6462713"/>
            <a:ext cx="2262187" cy="2492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Your company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CA9D19-AEB4-49A0-87D7-7EDAB6F21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338779"/>
              </p:ext>
            </p:extLst>
          </p:nvPr>
        </p:nvGraphicFramePr>
        <p:xfrm>
          <a:off x="266700" y="1497850"/>
          <a:ext cx="11658600" cy="514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334">
                  <a:extLst>
                    <a:ext uri="{9D8B030D-6E8A-4147-A177-3AD203B41FA5}">
                      <a16:colId xmlns:a16="http://schemas.microsoft.com/office/drawing/2014/main" val="3329456882"/>
                    </a:ext>
                  </a:extLst>
                </a:gridCol>
                <a:gridCol w="2864765">
                  <a:extLst>
                    <a:ext uri="{9D8B030D-6E8A-4147-A177-3AD203B41FA5}">
                      <a16:colId xmlns:a16="http://schemas.microsoft.com/office/drawing/2014/main" val="3413549228"/>
                    </a:ext>
                  </a:extLst>
                </a:gridCol>
                <a:gridCol w="2451441">
                  <a:extLst>
                    <a:ext uri="{9D8B030D-6E8A-4147-A177-3AD203B41FA5}">
                      <a16:colId xmlns:a16="http://schemas.microsoft.com/office/drawing/2014/main" val="524355140"/>
                    </a:ext>
                  </a:extLst>
                </a:gridCol>
                <a:gridCol w="3107060">
                  <a:extLst>
                    <a:ext uri="{9D8B030D-6E8A-4147-A177-3AD203B41FA5}">
                      <a16:colId xmlns:a16="http://schemas.microsoft.com/office/drawing/2014/main" val="113047688"/>
                    </a:ext>
                  </a:extLst>
                </a:gridCol>
              </a:tblGrid>
              <a:tr h="3226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Research Questions</a:t>
                      </a:r>
                      <a:endParaRPr lang="en-MY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Research Objectives</a:t>
                      </a:r>
                      <a:endParaRPr lang="en-MY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Research Methodology</a:t>
                      </a:r>
                      <a:endParaRPr lang="en-MY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Research Outcome</a:t>
                      </a:r>
                      <a:endParaRPr lang="en-MY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45479"/>
                  </a:ext>
                </a:extLst>
              </a:tr>
              <a:tr h="149581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MY" sz="1600" dirty="0"/>
                        <a:t>What are the various methods and core parameters of lake water sampling?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600" dirty="0"/>
                        <a:t>To study different monitoring methods for efficient lake water sampling and parameters to accurately predict Chlorophyll-a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Systematic literature review</a:t>
                      </a:r>
                    </a:p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Findings on the performance of existing approaches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Core parameters for water quality monitoring and Chlorophyll-a prediction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378458"/>
                  </a:ext>
                </a:extLst>
              </a:tr>
              <a:tr h="104495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MY" sz="1600" dirty="0"/>
                        <a:t>How accurate are the in-situ measurements compared to laboratory equipment?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600" dirty="0"/>
                        <a:t>To compare the IoT sensor data with laboratory equipment for the same water samples.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Calibration of sensors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Comparative performance evaluation &amp;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Develop IoT-enabled sensor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Develop ML-based soft sensor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Visualize the data on the backend using web browser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528596"/>
                  </a:ext>
                </a:extLst>
              </a:tr>
              <a:tr h="91581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Tx/>
                        <a:buNone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 the proposed prototype a feasible solution for a real-time lake water sampling?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test the performance of the proposed prototype in real-time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Providing water quality sensor to WQ researchers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 findings on the proposed prototype in terms of feasibility and accuracy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75829909"/>
                  </a:ext>
                </a:extLst>
              </a:tr>
              <a:tr h="118565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Tx/>
                        <a:buNone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does the performance of the proposed prototype differ from standard methods?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evaluate and compare the performance of the proposed prototype with standard methods of measurement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Comparative evaluation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Results of performance comparison with existing solutions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15045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50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48587-A10A-4286-AD81-78298F03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765366-16DD-49EA-A5E2-ECBFFFCC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7" y="1283678"/>
            <a:ext cx="10570465" cy="5179529"/>
          </a:xfrm>
          <a:prstGeom prst="rect">
            <a:avLst/>
          </a:prstGeom>
          <a:noFill/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621EEE4A-462C-45C5-A578-FA963CEC6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</p:spPr>
        <p:txBody>
          <a:bodyPr/>
          <a:lstStyle/>
          <a:p>
            <a:r>
              <a:rPr lang="en-US" dirty="0"/>
              <a:t>SCOPE OF STUDY</a:t>
            </a:r>
          </a:p>
        </p:txBody>
      </p:sp>
    </p:spTree>
    <p:extLst>
      <p:ext uri="{BB962C8B-B14F-4D97-AF65-F5344CB8AC3E}">
        <p14:creationId xmlns:p14="http://schemas.microsoft.com/office/powerpoint/2010/main" val="390827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B87D1-2B9A-4E6A-AC82-EA09DA81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pic>
        <p:nvPicPr>
          <p:cNvPr id="6" name="Content Placeholder 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069FBF5-4C14-4DC7-B911-DD5796D72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956" y="826835"/>
            <a:ext cx="9145521" cy="5350129"/>
          </a:xfrm>
          <a:noFill/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4B444B66-CE5E-4084-A683-021A20298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</p:spPr>
        <p:txBody>
          <a:bodyPr anchor="b">
            <a:normAutofit/>
          </a:bodyPr>
          <a:lstStyle/>
          <a:p>
            <a:r>
              <a:rPr lang="en-US" dirty="0"/>
              <a:t>PROPOSED SOLUTION </a:t>
            </a:r>
          </a:p>
        </p:txBody>
      </p:sp>
    </p:spTree>
    <p:extLst>
      <p:ext uri="{BB962C8B-B14F-4D97-AF65-F5344CB8AC3E}">
        <p14:creationId xmlns:p14="http://schemas.microsoft.com/office/powerpoint/2010/main" val="1680075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DC487D6-B5E5-4C34-AB95-45BDAB392C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137868"/>
              </p:ext>
            </p:extLst>
          </p:nvPr>
        </p:nvGraphicFramePr>
        <p:xfrm>
          <a:off x="3978315" y="764932"/>
          <a:ext cx="7467304" cy="5614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002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4077955" cy="38115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Hardware Development (Completed)</a:t>
            </a:r>
          </a:p>
          <a:p>
            <a:endParaRPr lang="en-US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E8BAE6-4A21-4666-AD29-9186F200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30936" y="254000"/>
            <a:ext cx="6082903" cy="5614988"/>
          </a:xfrm>
        </p:spPr>
      </p:pic>
    </p:spTree>
    <p:extLst>
      <p:ext uri="{BB962C8B-B14F-4D97-AF65-F5344CB8AC3E}">
        <p14:creationId xmlns:p14="http://schemas.microsoft.com/office/powerpoint/2010/main" val="953847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4161931" cy="38115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Firmware Development (Completed)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E8BAE6-4A21-4666-AD29-9186F200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03770" y="246186"/>
            <a:ext cx="7224814" cy="5876182"/>
          </a:xfrm>
        </p:spPr>
      </p:pic>
    </p:spTree>
    <p:extLst>
      <p:ext uri="{BB962C8B-B14F-4D97-AF65-F5344CB8AC3E}">
        <p14:creationId xmlns:p14="http://schemas.microsoft.com/office/powerpoint/2010/main" val="563475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Sensor calibration (on-going)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Calibrate using standard solutions for each parameters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Measure real water samples with IoT Sensor &amp; Lab sensor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Evaluate the performance of the IoT sensor against lab sensor data</a:t>
            </a:r>
            <a:endParaRPr lang="en-MY" sz="2000" dirty="0"/>
          </a:p>
          <a:p>
            <a:endParaRPr lang="en-US" sz="2000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8BAE6-4A21-4666-AD29-9186F200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961" y="254000"/>
            <a:ext cx="6734853" cy="5614988"/>
          </a:xfrm>
        </p:spPr>
      </p:pic>
    </p:spTree>
    <p:extLst>
      <p:ext uri="{BB962C8B-B14F-4D97-AF65-F5344CB8AC3E}">
        <p14:creationId xmlns:p14="http://schemas.microsoft.com/office/powerpoint/2010/main" val="209926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582283" cy="38115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Machine learning model for chlorophyll-a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/>
              <a:t>The machine learning models selected for this study (SVM, SVR, Deep Learning, ELM, RF and ANN)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/>
              <a:t>to assess which model performs best, k-fold cross validation test will be used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BE70258-5FB0-4FB3-A1FA-084487A0E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7364" y="147941"/>
            <a:ext cx="6538587" cy="6512945"/>
          </a:xfrm>
        </p:spPr>
      </p:pic>
    </p:spTree>
    <p:extLst>
      <p:ext uri="{BB962C8B-B14F-4D97-AF65-F5344CB8AC3E}">
        <p14:creationId xmlns:p14="http://schemas.microsoft.com/office/powerpoint/2010/main" val="209640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60D2-01E8-4EA2-AFE3-C6E6F75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9170A-FD6B-40C3-98AE-108747769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pic>
        <p:nvPicPr>
          <p:cNvPr id="12" name="Picture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3BCE4-4AAF-49A7-A8E8-3A0538DEDC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642" r="-1" b="-1"/>
          <a:stretch/>
        </p:blipFill>
        <p:spPr>
          <a:xfrm>
            <a:off x="6347381" y="1825625"/>
            <a:ext cx="5481203" cy="4351338"/>
          </a:xfrm>
          <a:noFill/>
        </p:spPr>
      </p:pic>
      <p:pic>
        <p:nvPicPr>
          <p:cNvPr id="10" name="Picture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2B5727D-470F-44C8-85F7-8DECBE7A8E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8122" r="1" b="1"/>
          <a:stretch/>
        </p:blipFill>
        <p:spPr>
          <a:xfrm>
            <a:off x="363416" y="1825625"/>
            <a:ext cx="5481203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60379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22C0-3CE1-4FA1-9604-2CFDBC9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628602"/>
            <a:ext cx="5445369" cy="442601"/>
          </a:xfrm>
        </p:spPr>
        <p:txBody>
          <a:bodyPr anchor="b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554479"/>
            <a:ext cx="5445370" cy="4882473"/>
          </a:xfrm>
        </p:spPr>
        <p:txBody>
          <a:bodyPr>
            <a:normAutofit/>
          </a:bodyPr>
          <a:lstStyle/>
          <a:p>
            <a:r>
              <a:rPr lang="en-MY" dirty="0"/>
              <a:t>About 60% of Malaysian lakes suffer from </a:t>
            </a:r>
            <a:r>
              <a:rPr lang="en-MY" b="1" dirty="0">
                <a:solidFill>
                  <a:srgbClr val="0070C0"/>
                </a:solidFill>
              </a:rPr>
              <a:t>eutrophication</a:t>
            </a:r>
            <a:r>
              <a:rPr lang="en-MY" dirty="0"/>
              <a:t> </a:t>
            </a:r>
          </a:p>
          <a:p>
            <a:r>
              <a:rPr lang="en-MY" dirty="0"/>
              <a:t>Eutrophication or algal bloom is caused by excessive organic nutrients (a by product of human activities) </a:t>
            </a:r>
          </a:p>
          <a:p>
            <a:r>
              <a:rPr lang="en-MY" dirty="0"/>
              <a:t>For prevention, NAHRIM proposed continuous water sampling to detect degradation at early stages</a:t>
            </a:r>
          </a:p>
          <a:p>
            <a:r>
              <a:rPr lang="en-MY" dirty="0"/>
              <a:t>Currently, water sampling is done manually, involving expedition with boats</a:t>
            </a:r>
          </a:p>
          <a:p>
            <a:r>
              <a:rPr lang="en-MY" dirty="0"/>
              <a:t>Preferably done </a:t>
            </a:r>
            <a:r>
              <a:rPr lang="en-MY" i="1" dirty="0"/>
              <a:t>in-situ </a:t>
            </a:r>
            <a:r>
              <a:rPr lang="en-MY" dirty="0"/>
              <a:t>by dipping hand-held </a:t>
            </a:r>
            <a:r>
              <a:rPr lang="en-MY" dirty="0" err="1"/>
              <a:t>sonde</a:t>
            </a:r>
            <a:r>
              <a:rPr lang="en-MY" dirty="0"/>
              <a:t> into water</a:t>
            </a:r>
            <a:endParaRPr lang="en-MY" i="1" dirty="0"/>
          </a:p>
          <a:p>
            <a:r>
              <a:rPr lang="en-MY" dirty="0"/>
              <a:t>Common 5 parameters to sample include pH, temperature, conductivity, turbidity and dissolve oxygen (</a:t>
            </a:r>
            <a:r>
              <a:rPr lang="en-MY" dirty="0" err="1"/>
              <a:t>Koparan</a:t>
            </a:r>
            <a:r>
              <a:rPr lang="en-MY" dirty="0"/>
              <a:t>, 2018)</a:t>
            </a:r>
          </a:p>
          <a:p>
            <a:r>
              <a:rPr lang="en-MY" dirty="0"/>
              <a:t>For eutrophication, usually test in the lab for </a:t>
            </a:r>
            <a:r>
              <a:rPr lang="en-MY" b="1" dirty="0">
                <a:solidFill>
                  <a:srgbClr val="0070C0"/>
                </a:solidFill>
              </a:rPr>
              <a:t>Chlorophyll-a</a:t>
            </a:r>
          </a:p>
          <a:p>
            <a:endParaRPr lang="en-MY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54ADE-29EB-4797-9A6F-40ABDA2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CFBD44DA-9AD2-4888-B41E-788E00D723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9261" r="24782" b="2"/>
          <a:stretch/>
        </p:blipFill>
        <p:spPr>
          <a:xfrm>
            <a:off x="5919755" y="1"/>
            <a:ext cx="3430408" cy="4091942"/>
          </a:xfrm>
          <a:noFill/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9F9AF9C-357E-43FB-8CD3-1B9AEC3C0D7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7332" r="41517" b="-1"/>
          <a:stretch/>
        </p:blipFill>
        <p:spPr>
          <a:xfrm>
            <a:off x="9542186" y="555157"/>
            <a:ext cx="2649814" cy="4298197"/>
          </a:xfrm>
          <a:noFill/>
        </p:spPr>
      </p:pic>
      <p:pic>
        <p:nvPicPr>
          <p:cNvPr id="24" name="Picture Placeholder 23" descr="A picture containing riding&#10;&#10;Description automatically generated">
            <a:extLst>
              <a:ext uri="{FF2B5EF4-FFF2-40B4-BE49-F238E27FC236}">
                <a16:creationId xmlns:a16="http://schemas.microsoft.com/office/drawing/2014/main" id="{0AE63D0A-A6A4-4219-A985-AB7D5354046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t="26095" b="10807"/>
          <a:stretch/>
        </p:blipFill>
        <p:spPr>
          <a:xfrm>
            <a:off x="5919754" y="4289110"/>
            <a:ext cx="3430407" cy="1823455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33362-041D-423C-9ECA-533145CD787A}"/>
              </a:ext>
            </a:extLst>
          </p:cNvPr>
          <p:cNvSpPr txBox="1"/>
          <p:nvPr/>
        </p:nvSpPr>
        <p:spPr>
          <a:xfrm>
            <a:off x="5919754" y="5817895"/>
            <a:ext cx="1285718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YSI EXO </a:t>
            </a:r>
            <a:r>
              <a:rPr lang="en-US" sz="1200" dirty="0" err="1">
                <a:solidFill>
                  <a:schemeClr val="bg1"/>
                </a:solidFill>
              </a:rPr>
              <a:t>Sonde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B19A6-A74E-403D-856E-F38CAA265359}"/>
              </a:ext>
            </a:extLst>
          </p:cNvPr>
          <p:cNvSpPr txBox="1"/>
          <p:nvPr/>
        </p:nvSpPr>
        <p:spPr>
          <a:xfrm>
            <a:off x="5919754" y="3823779"/>
            <a:ext cx="1285718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Grab 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B38F4-347F-472D-991A-23E91EAAF160}"/>
              </a:ext>
            </a:extLst>
          </p:cNvPr>
          <p:cNvSpPr txBox="1"/>
          <p:nvPr/>
        </p:nvSpPr>
        <p:spPr>
          <a:xfrm>
            <a:off x="10906282" y="4576355"/>
            <a:ext cx="1285718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Algal Bloom</a:t>
            </a:r>
          </a:p>
        </p:txBody>
      </p:sp>
    </p:spTree>
    <p:extLst>
      <p:ext uri="{BB962C8B-B14F-4D97-AF65-F5344CB8AC3E}">
        <p14:creationId xmlns:p14="http://schemas.microsoft.com/office/powerpoint/2010/main" val="80821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628602"/>
            <a:ext cx="5445369" cy="442601"/>
          </a:xfrm>
        </p:spPr>
        <p:txBody>
          <a:bodyPr anchor="b">
            <a:normAutofit/>
          </a:bodyPr>
          <a:lstStyle/>
          <a:p>
            <a:r>
              <a:rPr lang="en-US" dirty="0"/>
              <a:t>USER ACCEPTANCE TESTING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554479"/>
            <a:ext cx="5445370" cy="4882473"/>
          </a:xfrm>
        </p:spPr>
        <p:txBody>
          <a:bodyPr>
            <a:normAutofit/>
          </a:bodyPr>
          <a:lstStyle/>
          <a:p>
            <a:r>
              <a:rPr lang="en-US" dirty="0"/>
              <a:t>Testing and evaluation</a:t>
            </a:r>
          </a:p>
          <a:p>
            <a:r>
              <a:rPr lang="en-US" dirty="0"/>
              <a:t>User acceptance evaluation by project impact partner, Water Warriors (UM) </a:t>
            </a:r>
            <a:endParaRPr lang="en-MY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C60BE-DC05-4FC5-BE73-EFE1005D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0330" y="1"/>
            <a:ext cx="3189257" cy="409194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387FDA-EAB6-4382-84BB-A567959F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70799" y="4234803"/>
            <a:ext cx="3128318" cy="2085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3930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7264935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CURRENT PROGRESS &amp; ACHIEVEMENT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21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582283" cy="381158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2019 NCKU Maker Festival and International Student Innovation Competition, Taiwan</a:t>
            </a:r>
            <a:endParaRPr lang="en-MY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Won 3</a:t>
            </a:r>
            <a:r>
              <a:rPr lang="en-MY" sz="20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MY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place for earlier prototype of the IoT-enabled low-cost water quality device</a:t>
            </a:r>
            <a:endParaRPr lang="en-MY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MY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254C44-73C8-47DE-BE03-7EFB4F435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559" y="1283678"/>
            <a:ext cx="7467304" cy="4585309"/>
          </a:xfrm>
        </p:spPr>
        <p:txBody>
          <a:bodyPr/>
          <a:lstStyle/>
          <a:p>
            <a:r>
              <a:rPr lang="en-US" dirty="0"/>
              <a:t>Photo of sensor and dashboard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3619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anchor="b"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A41760-72CD-4C84-9570-EE30C5126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>
            <a:normAutofit/>
          </a:bodyPr>
          <a:lstStyle/>
          <a:p>
            <a:r>
              <a:rPr lang="en-US" dirty="0"/>
              <a:t>Acquisition of time series data for Malaysian lakes</a:t>
            </a:r>
          </a:p>
          <a:p>
            <a:r>
              <a:rPr lang="en-US" dirty="0" err="1"/>
              <a:t>Sv</a:t>
            </a:r>
            <a:r>
              <a:rPr lang="en-US" dirty="0"/>
              <a:t> working to get data by DOE through collaborator NAHRIM</a:t>
            </a:r>
          </a:p>
          <a:p>
            <a:endParaRPr lang="en-US" dirty="0"/>
          </a:p>
          <a:p>
            <a:endParaRPr lang="en-MY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DA6BE98-197A-42D4-8B34-1D190FC6DD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9150" r="34088" b="-1"/>
          <a:stretch/>
        </p:blipFill>
        <p:spPr>
          <a:xfrm>
            <a:off x="469045" y="10"/>
            <a:ext cx="5210175" cy="5961053"/>
          </a:xfrm>
          <a:noFill/>
        </p:spPr>
      </p:pic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642DAD-8D45-4C1E-82BA-6B1F3DDC5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" b="-1"/>
          <a:stretch/>
        </p:blipFill>
        <p:spPr>
          <a:xfrm>
            <a:off x="120650" y="68263"/>
            <a:ext cx="11950700" cy="6276975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1372231-0D51-4297-9B51-BE17849232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5093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erial view bridge over water">
            <a:extLst>
              <a:ext uri="{FF2B5EF4-FFF2-40B4-BE49-F238E27FC236}">
                <a16:creationId xmlns:a16="http://schemas.microsoft.com/office/drawing/2014/main" id="{A02A293F-91B7-40E6-B378-A5EED474FF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D519AC-7392-4C53-9E3F-08F1208B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BAD79F-DC94-4F5D-8A43-C69B1B4266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27813" y="2489754"/>
            <a:ext cx="6556248" cy="2917132"/>
          </a:xfrm>
        </p:spPr>
        <p:txBody>
          <a:bodyPr>
            <a:normAutofit/>
          </a:bodyPr>
          <a:lstStyle/>
          <a:p>
            <a:r>
              <a:rPr lang="en-MY" dirty="0"/>
              <a:t>This research contributes to the improvement of water quality monitoring of water bodies (lakes) in Malaysia. </a:t>
            </a:r>
          </a:p>
          <a:p>
            <a:r>
              <a:rPr lang="en-MY" dirty="0"/>
              <a:t>Specifically, it addresses the mitigation measures under the Environmental Quality Act (1974) and more generally, the National Water Resources Policy (2012). </a:t>
            </a:r>
          </a:p>
          <a:p>
            <a:r>
              <a:rPr lang="en-MY" dirty="0"/>
              <a:t>It is also related to the SDG6 aspects in the upcoming </a:t>
            </a:r>
            <a:r>
              <a:rPr lang="en-MY" dirty="0" err="1"/>
              <a:t>Rancangan</a:t>
            </a:r>
            <a:r>
              <a:rPr lang="en-MY" dirty="0"/>
              <a:t> Malaysia ke-12, especially on integrated water resource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4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B47B16-77A2-4B49-B542-15289A6FA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22955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390" y="2117245"/>
            <a:ext cx="3008434" cy="34693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MY" sz="1800" dirty="0"/>
              <a:t>Often these in situ sensors are </a:t>
            </a:r>
            <a:r>
              <a:rPr lang="en-MY" sz="1800" b="1" dirty="0"/>
              <a:t>expensive</a:t>
            </a:r>
            <a:r>
              <a:rPr lang="en-MY" sz="1800" dirty="0"/>
              <a:t> and  not </a:t>
            </a:r>
            <a:r>
              <a:rPr lang="en-MY" sz="1800" b="1" dirty="0"/>
              <a:t>IoT-enabled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MY" sz="18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MY" sz="1800" dirty="0"/>
              <a:t>Data is recorded in USB and manually transferred from </a:t>
            </a:r>
            <a:r>
              <a:rPr lang="en-MY" sz="1800" dirty="0" err="1"/>
              <a:t>sonde</a:t>
            </a:r>
            <a:r>
              <a:rPr lang="en-MY" sz="1800" dirty="0"/>
              <a:t> to another platform for processing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MY" sz="18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MY" sz="1800" dirty="0"/>
              <a:t>Not feasible for continuous real-time monitoring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6E11806-F302-4002-BC05-308E87F6B5B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tretch/>
        </p:blipFill>
        <p:spPr>
          <a:xfrm>
            <a:off x="4176987" y="622123"/>
            <a:ext cx="6977881" cy="3488941"/>
          </a:xfr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18787-E870-46C5-8CA1-BDCDD73C3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610" y="4111064"/>
            <a:ext cx="6136633" cy="23012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0EC57E-998B-4AA1-92A3-8AF864930B78}"/>
              </a:ext>
            </a:extLst>
          </p:cNvPr>
          <p:cNvSpPr txBox="1"/>
          <p:nvPr/>
        </p:nvSpPr>
        <p:spPr>
          <a:xfrm>
            <a:off x="7376160" y="4111064"/>
            <a:ext cx="3358083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State-of-the-art water sampling (YSI EXO1 </a:t>
            </a:r>
            <a:r>
              <a:rPr lang="en-US" sz="1200" dirty="0" err="1">
                <a:solidFill>
                  <a:schemeClr val="bg1"/>
                </a:solidFill>
              </a:rPr>
              <a:t>Sonde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209E-D17D-4F20-A6D0-C685853D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A3DB3-A445-4949-AB8E-8B2F3C33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D6CEFA7-5AB5-47CF-83D8-F5F3DF38D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800" dirty="0"/>
              <a:t>As a rough guideline on the </a:t>
            </a:r>
            <a:r>
              <a:rPr lang="en-MY" sz="1800" b="1" dirty="0">
                <a:solidFill>
                  <a:srgbClr val="0070C0"/>
                </a:solidFill>
              </a:rPr>
              <a:t>cost</a:t>
            </a:r>
            <a:r>
              <a:rPr lang="en-MY" sz="1800" dirty="0"/>
              <a:t>, a normal </a:t>
            </a:r>
            <a:r>
              <a:rPr lang="en-MY" sz="1800" dirty="0" err="1"/>
              <a:t>sonde</a:t>
            </a:r>
            <a:r>
              <a:rPr lang="en-MY" sz="1800" dirty="0"/>
              <a:t> with 5 common water parameters i.e.  pH, temperature, conductivity, turbidity and dissolve oxygen costs RM41,000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800" dirty="0"/>
              <a:t>To include </a:t>
            </a:r>
            <a:r>
              <a:rPr lang="en-MY" sz="1800" b="1" dirty="0">
                <a:solidFill>
                  <a:srgbClr val="0070C0"/>
                </a:solidFill>
              </a:rPr>
              <a:t>IoT-enabled</a:t>
            </a:r>
            <a:r>
              <a:rPr lang="en-MY" sz="1800" dirty="0"/>
              <a:t> features, require another RM76,000</a:t>
            </a:r>
          </a:p>
          <a:p>
            <a:endParaRPr lang="en-MY" dirty="0"/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DE6DA1-46F2-427C-A9FC-AA6BB0C1F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84" y="300050"/>
            <a:ext cx="7940500" cy="5856119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CD6D796-AE9F-49EB-93E0-D32EAB57FB5A}"/>
              </a:ext>
            </a:extLst>
          </p:cNvPr>
          <p:cNvSpPr txBox="1"/>
          <p:nvPr/>
        </p:nvSpPr>
        <p:spPr>
          <a:xfrm>
            <a:off x="4015408" y="6017669"/>
            <a:ext cx="7295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 Quotation for EXO GO IoT-enabled multiparameter </a:t>
            </a:r>
            <a:r>
              <a:rPr lang="en-US" sz="1200" dirty="0" err="1"/>
              <a:t>sonde</a:t>
            </a:r>
            <a:r>
              <a:rPr lang="en-US" sz="12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91303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251B4F-F4CB-4D92-9964-729BB59E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B4246-CFC7-44B3-8040-E865868E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5FF11AC-FEE4-4BDD-8789-C0BE649B9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418056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800" dirty="0"/>
              <a:t>It is possible to predict the parameter based on other available water quality parameters using a machine learning model and is termed a </a:t>
            </a:r>
            <a:r>
              <a:rPr lang="en-MY" sz="1800" b="1" i="1" dirty="0">
                <a:solidFill>
                  <a:srgbClr val="0070C0"/>
                </a:solidFill>
              </a:rPr>
              <a:t>soft sensor</a:t>
            </a:r>
            <a:r>
              <a:rPr lang="en-MY" sz="1800" b="1" dirty="0">
                <a:solidFill>
                  <a:srgbClr val="0070C0"/>
                </a:solidFill>
              </a:rPr>
              <a:t> </a:t>
            </a:r>
            <a:r>
              <a:rPr lang="en-MY" sz="1800" dirty="0"/>
              <a:t> (</a:t>
            </a:r>
            <a:r>
              <a:rPr lang="en-MY" sz="1800" dirty="0" err="1"/>
              <a:t>Castrillo</a:t>
            </a:r>
            <a:r>
              <a:rPr lang="en-MY" sz="1800" dirty="0"/>
              <a:t> &amp; García, 2020).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800" dirty="0"/>
              <a:t>Algorithms like ANN is a good example of </a:t>
            </a:r>
            <a:r>
              <a:rPr lang="en-MY" sz="1800" b="1" dirty="0">
                <a:solidFill>
                  <a:srgbClr val="0070C0"/>
                </a:solidFill>
              </a:rPr>
              <a:t>inductive modelling </a:t>
            </a:r>
            <a:r>
              <a:rPr lang="en-MY" sz="1800" dirty="0"/>
              <a:t>that can predict parameters like Chlorophyll-a (Tian et al., 2017) from 5 basic water parameters i.e. pH, temperature, conductivity, turbidity and DO</a:t>
            </a:r>
          </a:p>
          <a:p>
            <a:endParaRPr lang="en-MY" sz="1800" dirty="0"/>
          </a:p>
          <a:p>
            <a:endParaRPr lang="en-MY" sz="1800" dirty="0"/>
          </a:p>
          <a:p>
            <a:endParaRPr lang="en-US" sz="1800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99E9C2-5CA1-41BB-A904-20B3DD0A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559" y="774694"/>
            <a:ext cx="7467304" cy="4573723"/>
          </a:xfrm>
          <a:noFill/>
        </p:spPr>
      </p:pic>
    </p:spTree>
    <p:extLst>
      <p:ext uri="{BB962C8B-B14F-4D97-AF65-F5344CB8AC3E}">
        <p14:creationId xmlns:p14="http://schemas.microsoft.com/office/powerpoint/2010/main" val="314615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0B13971-28BC-4808-9385-15826B390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461507"/>
              </p:ext>
            </p:extLst>
          </p:nvPr>
        </p:nvGraphicFramePr>
        <p:xfrm>
          <a:off x="363416" y="1528176"/>
          <a:ext cx="11465168" cy="4934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5003">
                  <a:extLst>
                    <a:ext uri="{9D8B030D-6E8A-4147-A177-3AD203B41FA5}">
                      <a16:colId xmlns:a16="http://schemas.microsoft.com/office/drawing/2014/main" val="3811534095"/>
                    </a:ext>
                  </a:extLst>
                </a:gridCol>
                <a:gridCol w="1626433">
                  <a:extLst>
                    <a:ext uri="{9D8B030D-6E8A-4147-A177-3AD203B41FA5}">
                      <a16:colId xmlns:a16="http://schemas.microsoft.com/office/drawing/2014/main" val="418412764"/>
                    </a:ext>
                  </a:extLst>
                </a:gridCol>
                <a:gridCol w="1555717">
                  <a:extLst>
                    <a:ext uri="{9D8B030D-6E8A-4147-A177-3AD203B41FA5}">
                      <a16:colId xmlns:a16="http://schemas.microsoft.com/office/drawing/2014/main" val="3482006651"/>
                    </a:ext>
                  </a:extLst>
                </a:gridCol>
                <a:gridCol w="3733723">
                  <a:extLst>
                    <a:ext uri="{9D8B030D-6E8A-4147-A177-3AD203B41FA5}">
                      <a16:colId xmlns:a16="http://schemas.microsoft.com/office/drawing/2014/main" val="573213616"/>
                    </a:ext>
                  </a:extLst>
                </a:gridCol>
                <a:gridCol w="3064292">
                  <a:extLst>
                    <a:ext uri="{9D8B030D-6E8A-4147-A177-3AD203B41FA5}">
                      <a16:colId xmlns:a16="http://schemas.microsoft.com/office/drawing/2014/main" val="2102092538"/>
                    </a:ext>
                  </a:extLst>
                </a:gridCol>
              </a:tblGrid>
              <a:tr h="333900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Chlorophyll-A Prediction</a:t>
                      </a:r>
                      <a:endParaRPr lang="en-MY" sz="16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492780"/>
                  </a:ext>
                </a:extLst>
              </a:tr>
              <a:tr h="3339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Reference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Aim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Algorithm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Findings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Gap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657814207"/>
                  </a:ext>
                </a:extLst>
              </a:tr>
              <a:tr h="6439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</a:rPr>
                        <a:t>Huo</a:t>
                      </a:r>
                      <a:r>
                        <a:rPr lang="en-US" sz="1600" b="0" dirty="0">
                          <a:effectLst/>
                        </a:rPr>
                        <a:t> et al.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(2013)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Eutrophication (Algal bloom) prediction and tropic state of the water body is determined by predicting chlorophyll-a which is the prime indicator for eutrophication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Back Propagation NN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Nonlinear relationship between </a:t>
                      </a:r>
                      <a:r>
                        <a:rPr lang="en-US" sz="1600" dirty="0" err="1">
                          <a:effectLst/>
                        </a:rPr>
                        <a:t>Chl</a:t>
                      </a:r>
                      <a:r>
                        <a:rPr lang="en-US" sz="1600" dirty="0">
                          <a:effectLst/>
                        </a:rPr>
                        <a:t>-a and input parameters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Requires a lot of input parameters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575534713"/>
                  </a:ext>
                </a:extLst>
              </a:tr>
              <a:tr h="953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Zhang et al. (2016)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Deep Belief Network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Dependent on meteorological, hydrological and other biochemical processes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Most input parameters cannot be measured in real time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358344320"/>
                  </a:ext>
                </a:extLst>
              </a:tr>
              <a:tr h="6439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Tian et al.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(2017)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Back Propagation NN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Temp, TSS, TP &amp; NP influence </a:t>
                      </a:r>
                      <a:r>
                        <a:rPr lang="en-US" sz="1600" dirty="0" err="1">
                          <a:effectLst/>
                        </a:rPr>
                        <a:t>Chl</a:t>
                      </a:r>
                      <a:r>
                        <a:rPr lang="en-US" sz="1600" dirty="0">
                          <a:effectLst/>
                        </a:rPr>
                        <a:t>-a and Transparency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Trained on a limited dataset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590289128"/>
                  </a:ext>
                </a:extLst>
              </a:tr>
              <a:tr h="6439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Yi et al.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(2018)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Extreme Learning Model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Region of rivers have different 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Predictive models are specific to a waterbody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728273615"/>
                  </a:ext>
                </a:extLst>
              </a:tr>
              <a:tr h="6439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Mamun et al. (2020) 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Support Vector Machine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Rainfall, solar radiation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Relies on expensive sensors and sensitive to de-calibration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35173827"/>
                  </a:ext>
                </a:extLst>
              </a:tr>
              <a:tr h="7370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</a:rPr>
                        <a:t>Jimeno-Sáez</a:t>
                      </a:r>
                      <a:r>
                        <a:rPr lang="en-US" sz="1600" b="0" dirty="0">
                          <a:effectLst/>
                        </a:rPr>
                        <a:t> et al. (2020)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Support Vector Regression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Chl</a:t>
                      </a:r>
                      <a:r>
                        <a:rPr lang="en-US" sz="1600" dirty="0">
                          <a:effectLst/>
                        </a:rPr>
                        <a:t>-a data is a non-stationary time series process which makes prediction difficult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 dirty="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225640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01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A29D00-E553-4E9A-810D-2535C33A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479013"/>
              </p:ext>
            </p:extLst>
          </p:nvPr>
        </p:nvGraphicFramePr>
        <p:xfrm>
          <a:off x="363416" y="1530627"/>
          <a:ext cx="11465168" cy="4809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0159">
                  <a:extLst>
                    <a:ext uri="{9D8B030D-6E8A-4147-A177-3AD203B41FA5}">
                      <a16:colId xmlns:a16="http://schemas.microsoft.com/office/drawing/2014/main" val="1983519532"/>
                    </a:ext>
                  </a:extLst>
                </a:gridCol>
                <a:gridCol w="1823247">
                  <a:extLst>
                    <a:ext uri="{9D8B030D-6E8A-4147-A177-3AD203B41FA5}">
                      <a16:colId xmlns:a16="http://schemas.microsoft.com/office/drawing/2014/main" val="2378642908"/>
                    </a:ext>
                  </a:extLst>
                </a:gridCol>
                <a:gridCol w="2345233">
                  <a:extLst>
                    <a:ext uri="{9D8B030D-6E8A-4147-A177-3AD203B41FA5}">
                      <a16:colId xmlns:a16="http://schemas.microsoft.com/office/drawing/2014/main" val="2625642156"/>
                    </a:ext>
                  </a:extLst>
                </a:gridCol>
                <a:gridCol w="2834406">
                  <a:extLst>
                    <a:ext uri="{9D8B030D-6E8A-4147-A177-3AD203B41FA5}">
                      <a16:colId xmlns:a16="http://schemas.microsoft.com/office/drawing/2014/main" val="2622907574"/>
                    </a:ext>
                  </a:extLst>
                </a:gridCol>
                <a:gridCol w="2702123">
                  <a:extLst>
                    <a:ext uri="{9D8B030D-6E8A-4147-A177-3AD203B41FA5}">
                      <a16:colId xmlns:a16="http://schemas.microsoft.com/office/drawing/2014/main" val="4269963961"/>
                    </a:ext>
                  </a:extLst>
                </a:gridCol>
              </a:tblGrid>
              <a:tr h="337930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WQI Prediction </a:t>
                      </a:r>
                      <a:endParaRPr lang="en-MY" sz="16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41270"/>
                  </a:ext>
                </a:extLst>
              </a:tr>
              <a:tr h="4603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Reference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Aim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Algorithm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Findings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Gap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055556276"/>
                  </a:ext>
                </a:extLst>
              </a:tr>
              <a:tr h="8877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+mn-lt"/>
                        </a:rPr>
                        <a:t>Camejo</a:t>
                      </a:r>
                      <a:r>
                        <a:rPr lang="en-US" sz="1600" b="0" dirty="0">
                          <a:effectLst/>
                          <a:latin typeface="+mn-lt"/>
                        </a:rPr>
                        <a:t> et al. (2013)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Water Quality is assessed to estimate the WQI and also water is also classified according to the water quality standards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k-Nearest Neighbour,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Deep learning outperforms other models like </a:t>
                      </a:r>
                      <a:r>
                        <a:rPr lang="en-US" sz="1600" dirty="0" err="1">
                          <a:effectLst/>
                          <a:latin typeface="+mn-lt"/>
                        </a:rPr>
                        <a:t>kNN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 &amp; SVM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  </a:t>
                      </a:r>
                      <a:endParaRPr lang="en-MY" sz="1600" dirty="0">
                        <a:effectLst/>
                        <a:latin typeface="+mn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 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SVR relies on a lot of input parameters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895811151"/>
                  </a:ext>
                </a:extLst>
              </a:tr>
              <a:tr h="4603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Yan et al. (2017) 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Extreme Learning Machine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Trained on a limited dataset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831494570"/>
                  </a:ext>
                </a:extLst>
              </a:tr>
              <a:tr h="8877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+mn-lt"/>
                        </a:rPr>
                        <a:t>Shafi</a:t>
                      </a:r>
                      <a:r>
                        <a:rPr lang="en-US" sz="1600" b="0" dirty="0">
                          <a:effectLst/>
                          <a:latin typeface="+mn-lt"/>
                        </a:rPr>
                        <a:t> et al. (2018)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Deep Neural Network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Some parameters cannot be measured in real time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531744251"/>
                  </a:ext>
                </a:extLst>
              </a:tr>
              <a:tr h="8877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Ahmed et al. (2019)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Gradient Boosting &amp; Polynomial Regression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974149224"/>
                  </a:ext>
                </a:extLst>
              </a:tr>
              <a:tr h="8877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Li et al. (2019) 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Hybrid Support Vector Regression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 dirty="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591672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26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F798B4-B3CD-4C10-A468-CC1ACF610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10720"/>
              </p:ext>
            </p:extLst>
          </p:nvPr>
        </p:nvGraphicFramePr>
        <p:xfrm>
          <a:off x="363416" y="1530626"/>
          <a:ext cx="11465168" cy="4932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718">
                  <a:extLst>
                    <a:ext uri="{9D8B030D-6E8A-4147-A177-3AD203B41FA5}">
                      <a16:colId xmlns:a16="http://schemas.microsoft.com/office/drawing/2014/main" val="2031763141"/>
                    </a:ext>
                  </a:extLst>
                </a:gridCol>
                <a:gridCol w="1867436">
                  <a:extLst>
                    <a:ext uri="{9D8B030D-6E8A-4147-A177-3AD203B41FA5}">
                      <a16:colId xmlns:a16="http://schemas.microsoft.com/office/drawing/2014/main" val="2367157686"/>
                    </a:ext>
                  </a:extLst>
                </a:gridCol>
                <a:gridCol w="2334297">
                  <a:extLst>
                    <a:ext uri="{9D8B030D-6E8A-4147-A177-3AD203B41FA5}">
                      <a16:colId xmlns:a16="http://schemas.microsoft.com/office/drawing/2014/main" val="210519402"/>
                    </a:ext>
                  </a:extLst>
                </a:gridCol>
                <a:gridCol w="2815302">
                  <a:extLst>
                    <a:ext uri="{9D8B030D-6E8A-4147-A177-3AD203B41FA5}">
                      <a16:colId xmlns:a16="http://schemas.microsoft.com/office/drawing/2014/main" val="580923865"/>
                    </a:ext>
                  </a:extLst>
                </a:gridCol>
                <a:gridCol w="2730415">
                  <a:extLst>
                    <a:ext uri="{9D8B030D-6E8A-4147-A177-3AD203B41FA5}">
                      <a16:colId xmlns:a16="http://schemas.microsoft.com/office/drawing/2014/main" val="3005100800"/>
                    </a:ext>
                  </a:extLst>
                </a:gridCol>
              </a:tblGrid>
              <a:tr h="367297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Parameter Retrieval</a:t>
                      </a:r>
                      <a:endParaRPr lang="en-MY" sz="16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3020"/>
                  </a:ext>
                </a:extLst>
              </a:tr>
              <a:tr h="3672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Reference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Aim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Algorithm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Findings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Gap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815494602"/>
                  </a:ext>
                </a:extLst>
              </a:tr>
              <a:tr h="139041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Keller et al.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(2018)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Retrieved certain water quality parameters that cannot be measured in situ in order to enable instantaneous remote sensing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ANN, SVM, Extremely Randomized trees (ET),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Neural Networks are superior when it comes to parameter retrieval compared to other ML models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Satellite images are not available in cloudy and dusty weather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591400720"/>
                  </a:ext>
                </a:extLst>
              </a:tr>
              <a:tr h="10493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+mn-lt"/>
                        </a:rPr>
                        <a:t>Ruescas</a:t>
                      </a:r>
                      <a:r>
                        <a:rPr lang="en-US" sz="1600" b="0" dirty="0">
                          <a:effectLst/>
                          <a:latin typeface="+mn-lt"/>
                        </a:rPr>
                        <a:t> et al. (2018)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Random Forest Regression, Gaussian Process Regression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 dirty="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Hyperspectral or Multispectral radiometers are very expensive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535711409"/>
                  </a:ext>
                </a:extLst>
              </a:tr>
              <a:tr h="7083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Hafeez et al.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(2019)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ANN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210723465"/>
                  </a:ext>
                </a:extLst>
              </a:tr>
              <a:tr h="10493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Shehhi &amp; Kaya (2020) 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Regression &amp; Neural Network (Nonlinear Auto Regressive)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 dirty="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 dirty="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881606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49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CORRELATION 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Studies showed that Chlorophyll-a is significantly correlated with temperature, DO, pH, Transparency, Total Suspended Solids (TSS) and nutrients namely, total nitrogen (TN) and total phosphorus (TP) (</a:t>
            </a:r>
            <a:r>
              <a:rPr lang="en-US" dirty="0" err="1"/>
              <a:t>Huo</a:t>
            </a:r>
            <a:r>
              <a:rPr lang="en-US" dirty="0"/>
              <a:t> et al. 2013; Mamun et al. 2020). 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These nutrients (Phosphorus and Nitrogen compounds) in turn are correlated with Electrical Conductivity, Turbidity and </a:t>
            </a:r>
            <a:r>
              <a:rPr lang="en-US" dirty="0" err="1"/>
              <a:t>pH.</a:t>
            </a:r>
            <a:r>
              <a:rPr lang="en-US" dirty="0"/>
              <a:t> </a:t>
            </a:r>
            <a:endParaRPr lang="en-MY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A44E83-735B-4D73-ACF9-5D70D8D68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559" y="989379"/>
            <a:ext cx="7467304" cy="4144353"/>
          </a:xfrm>
          <a:noFill/>
        </p:spPr>
      </p:pic>
    </p:spTree>
    <p:extLst>
      <p:ext uri="{BB962C8B-B14F-4D97-AF65-F5344CB8AC3E}">
        <p14:creationId xmlns:p14="http://schemas.microsoft.com/office/powerpoint/2010/main" val="3760915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468121_Coastal presentation_RVA_v5" id="{5B652A6C-03CB-4457-ADFC-1C5BB6605FEF}" vid="{F00112C4-F9F0-4BD0-BC95-5242C8B0F7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0CE401-796E-4493-905E-4DDA5AF62AB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1329</Words>
  <Application>Microsoft Office PowerPoint</Application>
  <PresentationFormat>Widescreen</PresentationFormat>
  <Paragraphs>214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Courier New</vt:lpstr>
      <vt:lpstr>Office Theme</vt:lpstr>
      <vt:lpstr>IoT-enabled sensor for water quality prediction using machine learning</vt:lpstr>
      <vt:lpstr>Background</vt:lpstr>
      <vt:lpstr>BACKGROUND</vt:lpstr>
      <vt:lpstr>MOTIVATION</vt:lpstr>
      <vt:lpstr>MOTIVATION</vt:lpstr>
      <vt:lpstr>Literature Review</vt:lpstr>
      <vt:lpstr>Literature Review</vt:lpstr>
      <vt:lpstr>Literature Review</vt:lpstr>
      <vt:lpstr>CORRELATION MAP</vt:lpstr>
      <vt:lpstr>Problem statement</vt:lpstr>
      <vt:lpstr>RESEARCH MAPPING</vt:lpstr>
      <vt:lpstr>SCOPE OF STUDY</vt:lpstr>
      <vt:lpstr>PROPOSED SOLUTION </vt:lpstr>
      <vt:lpstr>METHODOLOGY</vt:lpstr>
      <vt:lpstr>METHODOLOGY</vt:lpstr>
      <vt:lpstr>METHODOLOGY</vt:lpstr>
      <vt:lpstr>METHODOLOGY</vt:lpstr>
      <vt:lpstr>METHODOLOGY</vt:lpstr>
      <vt:lpstr>DATA VISUALIZATION</vt:lpstr>
      <vt:lpstr>USER ACCEPTANCE TESTING</vt:lpstr>
      <vt:lpstr>CURRENT PROGRESS &amp; ACHIEVEMENT</vt:lpstr>
      <vt:lpstr>CHALLENGES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2020-04-23T11:42:03Z</dcterms:created>
  <dcterms:modified xsi:type="dcterms:W3CDTF">2020-07-16T14:41:35Z</dcterms:modified>
</cp:coreProperties>
</file>